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306" r:id="rId4"/>
    <p:sldId id="276" r:id="rId5"/>
    <p:sldId id="258" r:id="rId6"/>
    <p:sldId id="298" r:id="rId7"/>
    <p:sldId id="300" r:id="rId8"/>
    <p:sldId id="273" r:id="rId9"/>
    <p:sldId id="275" r:id="rId10"/>
    <p:sldId id="277" r:id="rId11"/>
    <p:sldId id="268" r:id="rId12"/>
    <p:sldId id="266" r:id="rId13"/>
    <p:sldId id="292" r:id="rId14"/>
    <p:sldId id="293" r:id="rId15"/>
    <p:sldId id="278" r:id="rId16"/>
    <p:sldId id="279" r:id="rId17"/>
    <p:sldId id="280" r:id="rId18"/>
    <p:sldId id="281" r:id="rId19"/>
    <p:sldId id="294" r:id="rId20"/>
    <p:sldId id="295" r:id="rId21"/>
    <p:sldId id="282" r:id="rId22"/>
    <p:sldId id="304" r:id="rId23"/>
    <p:sldId id="269" r:id="rId24"/>
    <p:sldId id="271" r:id="rId25"/>
    <p:sldId id="307" r:id="rId26"/>
    <p:sldId id="305" r:id="rId27"/>
    <p:sldId id="283" r:id="rId28"/>
    <p:sldId id="284" r:id="rId29"/>
    <p:sldId id="290" r:id="rId30"/>
    <p:sldId id="291" r:id="rId31"/>
    <p:sldId id="286" r:id="rId32"/>
    <p:sldId id="287" r:id="rId33"/>
    <p:sldId id="302" r:id="rId34"/>
    <p:sldId id="303" r:id="rId35"/>
    <p:sldId id="301" r:id="rId36"/>
    <p:sldId id="285" r:id="rId37"/>
    <p:sldId id="296" r:id="rId38"/>
    <p:sldId id="288" r:id="rId39"/>
    <p:sldId id="28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700" autoAdjust="0"/>
  </p:normalViewPr>
  <p:slideViewPr>
    <p:cSldViewPr>
      <p:cViewPr varScale="1">
        <p:scale>
          <a:sx n="84" d="100"/>
          <a:sy n="84" d="100"/>
        </p:scale>
        <p:origin x="8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35947-3E0F-4C98-A34B-1D316BF85385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498DA-73C9-4758-9054-A2C357D66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50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498DA-73C9-4758-9054-A2C357D6685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495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498DA-73C9-4758-9054-A2C357D6685F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58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056E-F95C-4B92-9FB1-A31BBB86561F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2A58-EC72-400C-BA58-CD343B8E8C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056E-F95C-4B92-9FB1-A31BBB86561F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2A58-EC72-400C-BA58-CD343B8E8C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056E-F95C-4B92-9FB1-A31BBB86561F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2A58-EC72-400C-BA58-CD343B8E8C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3D729F6-09A8-4E38-81DA-93078BAC57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056E-F95C-4B92-9FB1-A31BBB86561F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2A58-EC72-400C-BA58-CD343B8E8C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056E-F95C-4B92-9FB1-A31BBB86561F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2A58-EC72-400C-BA58-CD343B8E8C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056E-F95C-4B92-9FB1-A31BBB86561F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2A58-EC72-400C-BA58-CD343B8E8C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056E-F95C-4B92-9FB1-A31BBB86561F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2A58-EC72-400C-BA58-CD343B8E8C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056E-F95C-4B92-9FB1-A31BBB86561F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2A58-EC72-400C-BA58-CD343B8E8C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056E-F95C-4B92-9FB1-A31BBB86561F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2A58-EC72-400C-BA58-CD343B8E8C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056E-F95C-4B92-9FB1-A31BBB86561F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2A58-EC72-400C-BA58-CD343B8E8C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056E-F95C-4B92-9FB1-A31BBB86561F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2A58-EC72-400C-BA58-CD343B8E8C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9056E-F95C-4B92-9FB1-A31BBB86561F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D2A58-EC72-400C-BA58-CD343B8E8CC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Burns and its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Mr </a:t>
            </a:r>
            <a:r>
              <a:rPr lang="en-GB" dirty="0" err="1"/>
              <a:t>Riad</a:t>
            </a:r>
            <a:r>
              <a:rPr lang="en-GB" dirty="0"/>
              <a:t> </a:t>
            </a:r>
            <a:r>
              <a:rPr lang="en-GB" dirty="0" err="1"/>
              <a:t>Hosein</a:t>
            </a:r>
            <a:endParaRPr lang="en-GB" dirty="0"/>
          </a:p>
          <a:p>
            <a:r>
              <a:rPr lang="en-GB" dirty="0"/>
              <a:t>MBBS MRCSED MCEM</a:t>
            </a:r>
          </a:p>
          <a:p>
            <a:r>
              <a:rPr lang="en-GB" dirty="0"/>
              <a:t>ST5 EM QMC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Local/Systemic Effects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Local</a:t>
            </a:r>
          </a:p>
          <a:p>
            <a:pPr lvl="1"/>
            <a:r>
              <a:rPr lang="en-GB" dirty="0"/>
              <a:t>Loss of thermoregulation barrier immune/water retention function</a:t>
            </a:r>
          </a:p>
          <a:p>
            <a:pPr lvl="1"/>
            <a:r>
              <a:rPr lang="en-GB" dirty="0"/>
              <a:t>Inflammatory response and pain</a:t>
            </a:r>
          </a:p>
          <a:p>
            <a:r>
              <a:rPr lang="en-GB" dirty="0"/>
              <a:t>Systemic (more severe burns)</a:t>
            </a:r>
          </a:p>
          <a:p>
            <a:pPr lvl="1"/>
            <a:r>
              <a:rPr lang="en-GB" dirty="0"/>
              <a:t>Increased </a:t>
            </a:r>
            <a:r>
              <a:rPr lang="en-GB" dirty="0" err="1"/>
              <a:t>haematocrit</a:t>
            </a:r>
            <a:r>
              <a:rPr lang="en-GB" dirty="0"/>
              <a:t> early, anaemia later</a:t>
            </a:r>
          </a:p>
          <a:p>
            <a:pPr lvl="1"/>
            <a:r>
              <a:rPr lang="en-GB" dirty="0"/>
              <a:t>Hypothermia, </a:t>
            </a:r>
            <a:r>
              <a:rPr lang="en-GB" dirty="0" err="1"/>
              <a:t>hypovolaemia</a:t>
            </a:r>
            <a:r>
              <a:rPr lang="en-GB" dirty="0"/>
              <a:t>, </a:t>
            </a:r>
            <a:r>
              <a:rPr lang="en-GB" dirty="0" err="1"/>
              <a:t>hyperkalaemia</a:t>
            </a:r>
            <a:endParaRPr lang="en-GB" dirty="0"/>
          </a:p>
          <a:p>
            <a:pPr lvl="1"/>
            <a:r>
              <a:rPr lang="en-GB" dirty="0"/>
              <a:t>Reduced immunity</a:t>
            </a:r>
          </a:p>
          <a:p>
            <a:pPr lvl="1"/>
            <a:r>
              <a:rPr lang="en-GB" dirty="0"/>
              <a:t>Renal damage from </a:t>
            </a:r>
            <a:r>
              <a:rPr lang="en-GB" dirty="0" err="1"/>
              <a:t>myoglobin</a:t>
            </a:r>
            <a:endParaRPr lang="en-GB" dirty="0"/>
          </a:p>
          <a:p>
            <a:pPr lvl="1"/>
            <a:r>
              <a:rPr lang="en-GB" dirty="0"/>
              <a:t>Cardiac output reduced in &gt;60% burns</a:t>
            </a:r>
          </a:p>
          <a:p>
            <a:pPr lvl="1"/>
            <a:r>
              <a:rPr lang="en-GB" dirty="0"/>
              <a:t>Stress ulcers in stomach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72400" cy="1143000"/>
          </a:xfrm>
        </p:spPr>
        <p:txBody>
          <a:bodyPr/>
          <a:lstStyle/>
          <a:p>
            <a:r>
              <a:rPr lang="en-US" b="0" dirty="0"/>
              <a:t>Zones of Burn Wounds</a:t>
            </a:r>
            <a:r>
              <a:rPr lang="en-US" dirty="0"/>
              <a:t> 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noFill/>
          <a:ln/>
        </p:spPr>
        <p:txBody>
          <a:bodyPr lIns="92075" tIns="46038" rIns="92075" bIns="46038"/>
          <a:lstStyle/>
          <a:p>
            <a:pPr marL="392113" indent="-392113"/>
            <a:r>
              <a:rPr lang="en-US" dirty="0"/>
              <a:t>Zone of Coagulation</a:t>
            </a:r>
          </a:p>
          <a:p>
            <a:pPr marL="969963" lvl="1" indent="-463550"/>
            <a:r>
              <a:rPr lang="en-US" dirty="0"/>
              <a:t>devitalized, necrotic, white, no circulation</a:t>
            </a:r>
          </a:p>
          <a:p>
            <a:pPr marL="392113" indent="-392113"/>
            <a:r>
              <a:rPr lang="en-US" dirty="0"/>
              <a:t>Zone of Stasis ‘circulation sluggish’</a:t>
            </a:r>
          </a:p>
          <a:p>
            <a:pPr marL="969963" lvl="1" indent="-463550"/>
            <a:r>
              <a:rPr lang="en-US" dirty="0"/>
              <a:t>may covert to full thickness, mottled red</a:t>
            </a:r>
          </a:p>
          <a:p>
            <a:pPr marL="392113" indent="-392113"/>
            <a:r>
              <a:rPr lang="en-US" dirty="0"/>
              <a:t>Zone of Hyperemia</a:t>
            </a:r>
          </a:p>
          <a:p>
            <a:pPr marL="969963" lvl="1" indent="-463550"/>
            <a:r>
              <a:rPr lang="en-US" dirty="0"/>
              <a:t>outer rim, good blood flow, red</a:t>
            </a:r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0" y="3140075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0"/>
            <a:ext cx="90823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364" y="0"/>
            <a:ext cx="9328884" cy="688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7384"/>
            <a:ext cx="463731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197" y="-27384"/>
            <a:ext cx="463731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996952"/>
            <a:ext cx="592380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Superficial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Depth:</a:t>
            </a:r>
          </a:p>
          <a:p>
            <a:pPr lvl="1"/>
            <a:r>
              <a:rPr lang="en-GB" dirty="0" err="1"/>
              <a:t>Erythema</a:t>
            </a:r>
            <a:r>
              <a:rPr lang="en-GB" dirty="0"/>
              <a:t> </a:t>
            </a:r>
            <a:r>
              <a:rPr lang="en-GB" dirty="0" err="1"/>
              <a:t>eg</a:t>
            </a:r>
            <a:r>
              <a:rPr lang="en-GB" dirty="0"/>
              <a:t> sunburn</a:t>
            </a:r>
          </a:p>
          <a:p>
            <a:pPr lvl="1"/>
            <a:r>
              <a:rPr lang="en-GB" dirty="0"/>
              <a:t>Painful</a:t>
            </a:r>
          </a:p>
          <a:p>
            <a:pPr lvl="1"/>
            <a:r>
              <a:rPr lang="en-GB" dirty="0"/>
              <a:t>Blanching</a:t>
            </a:r>
          </a:p>
          <a:p>
            <a:pPr lvl="1"/>
            <a:r>
              <a:rPr lang="en-GB" dirty="0"/>
              <a:t>No blistering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Heals in 3-6 days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scaring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Topical creams provide relief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Ax</a:t>
            </a:r>
          </a:p>
          <a:p>
            <a:endParaRPr lang="en-GB" dirty="0"/>
          </a:p>
          <a:p>
            <a:r>
              <a:rPr lang="en-GB" dirty="0"/>
              <a:t>Don’t include in surface area calculations</a:t>
            </a:r>
          </a:p>
          <a:p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9273"/>
            <a:ext cx="4038600" cy="302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thickness burns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Blisters are typical of partial thickness burns.</a:t>
            </a:r>
          </a:p>
          <a:p>
            <a:pPr>
              <a:lnSpc>
                <a:spcPct val="90000"/>
              </a:lnSpc>
            </a:pPr>
            <a:r>
              <a:rPr lang="en-US" dirty="0"/>
              <a:t>Don’t be in a hurry to break the blisters.</a:t>
            </a:r>
          </a:p>
          <a:p>
            <a:pPr>
              <a:lnSpc>
                <a:spcPct val="90000"/>
              </a:lnSpc>
            </a:pPr>
            <a:r>
              <a:rPr lang="en-US" dirty="0"/>
              <a:t>Heals in 14-21 days</a:t>
            </a:r>
          </a:p>
          <a:p>
            <a:pPr>
              <a:lnSpc>
                <a:spcPct val="90000"/>
              </a:lnSpc>
            </a:pPr>
            <a:r>
              <a:rPr lang="en-US" dirty="0"/>
              <a:t>Blisters provide biologic dressing and comfort.</a:t>
            </a:r>
          </a:p>
          <a:p>
            <a:pPr>
              <a:lnSpc>
                <a:spcPct val="90000"/>
              </a:lnSpc>
            </a:pPr>
            <a:r>
              <a:rPr lang="en-US" dirty="0"/>
              <a:t>Once blisters break, red raw surface will be very painful.</a:t>
            </a:r>
          </a:p>
          <a:p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17032"/>
            <a:ext cx="4038600" cy="302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48" y="1124744"/>
            <a:ext cx="1868192" cy="170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3"/>
            <a:ext cx="1872208" cy="249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Full thickness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Entire thickness</a:t>
            </a:r>
          </a:p>
          <a:p>
            <a:r>
              <a:rPr lang="en-GB" dirty="0"/>
              <a:t>Minimal pain</a:t>
            </a:r>
          </a:p>
          <a:p>
            <a:r>
              <a:rPr lang="en-GB" dirty="0"/>
              <a:t>Non-blanching</a:t>
            </a:r>
          </a:p>
          <a:p>
            <a:r>
              <a:rPr lang="en-GB" dirty="0"/>
              <a:t>Leathery/waxy</a:t>
            </a:r>
          </a:p>
          <a:p>
            <a:r>
              <a:rPr lang="en-US" dirty="0"/>
              <a:t>No sensation (nerve endings destroyed)</a:t>
            </a:r>
            <a:endParaRPr lang="en-GB" dirty="0"/>
          </a:p>
          <a:p>
            <a:r>
              <a:rPr lang="en-GB" dirty="0"/>
              <a:t>Charred</a:t>
            </a:r>
          </a:p>
          <a:p>
            <a:r>
              <a:rPr lang="en-GB" dirty="0"/>
              <a:t>Needs grafting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764704"/>
            <a:ext cx="35147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861048"/>
            <a:ext cx="40005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Ensure rescuers safety </a:t>
            </a:r>
          </a:p>
          <a:p>
            <a:r>
              <a:rPr lang="en-GB" dirty="0"/>
              <a:t>Caution/Remove source (prehospital)</a:t>
            </a:r>
          </a:p>
          <a:p>
            <a:r>
              <a:rPr lang="en-GB" dirty="0"/>
              <a:t>Airway risk (carbon sputum, singed nasal hair, hoarse voice, etc) early intubation</a:t>
            </a:r>
          </a:p>
          <a:p>
            <a:r>
              <a:rPr lang="en-GB" dirty="0"/>
              <a:t>O2/IV access and fluids urinary catheter</a:t>
            </a:r>
          </a:p>
          <a:p>
            <a:r>
              <a:rPr lang="en-GB" dirty="0"/>
              <a:t>Analgesia </a:t>
            </a:r>
          </a:p>
          <a:p>
            <a:pPr lvl="1"/>
            <a:r>
              <a:rPr lang="en-GB" dirty="0"/>
              <a:t>(Entonox/morphine/ paracetamol NSAID))</a:t>
            </a:r>
          </a:p>
          <a:p>
            <a:r>
              <a:rPr lang="en-GB" dirty="0"/>
              <a:t>Assess depth and percentage surface area</a:t>
            </a:r>
          </a:p>
          <a:p>
            <a:r>
              <a:rPr lang="en-GB" dirty="0"/>
              <a:t>Cover (cling film then dressings)</a:t>
            </a:r>
          </a:p>
          <a:p>
            <a:r>
              <a:rPr lang="en-GB" dirty="0"/>
              <a:t>Refer?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Assessment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Surface Area</a:t>
            </a:r>
          </a:p>
          <a:p>
            <a:r>
              <a:rPr lang="en-GB" dirty="0"/>
              <a:t>Rule of Nines (Wallace)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41" y="1417638"/>
            <a:ext cx="3795405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List and differentiate the categories of burn injury</a:t>
            </a:r>
          </a:p>
          <a:p>
            <a:r>
              <a:rPr lang="en-GB" dirty="0"/>
              <a:t>Describe the pathophysiology of each burn category</a:t>
            </a:r>
          </a:p>
          <a:p>
            <a:r>
              <a:rPr lang="en-GB" dirty="0"/>
              <a:t>Classify the depth of burn injury</a:t>
            </a:r>
          </a:p>
          <a:p>
            <a:r>
              <a:rPr lang="en-GB" dirty="0"/>
              <a:t>Describe and apply the rule of nines</a:t>
            </a:r>
          </a:p>
          <a:p>
            <a:r>
              <a:rPr lang="en-GB" dirty="0"/>
              <a:t>List the causes, symptoms and signs of inhalation injury</a:t>
            </a:r>
          </a:p>
          <a:p>
            <a:r>
              <a:rPr lang="en-GB" dirty="0"/>
              <a:t>Outline the fluid resuscitation of burns patients, including composition, volume and timing of fluid</a:t>
            </a:r>
          </a:p>
          <a:p>
            <a:r>
              <a:rPr lang="en-GB" dirty="0"/>
              <a:t>List the other management steps in the initial 24 hours following a burn injury, including general support, wound management and antibiotics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Lund and Browder chart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35" y="1556792"/>
            <a:ext cx="396665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2"/>
            <a:ext cx="471601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IV fluids-Parkland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&gt;20% BSA adults, &gt;10% </a:t>
            </a:r>
            <a:r>
              <a:rPr lang="en-GB" dirty="0" err="1"/>
              <a:t>paeds</a:t>
            </a: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4ml x kg x % BSA Ringers Lactate or Hartmann's /24 hrs</a:t>
            </a:r>
          </a:p>
          <a:p>
            <a:r>
              <a:rPr lang="en-GB" dirty="0"/>
              <a:t>Half in the first 8 hours following burn</a:t>
            </a:r>
          </a:p>
          <a:p>
            <a:r>
              <a:rPr lang="en-GB" dirty="0"/>
              <a:t>Other half over 16 hours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Analgesics</a:t>
            </a:r>
          </a:p>
          <a:p>
            <a:r>
              <a:rPr lang="en-GB" dirty="0"/>
              <a:t>Fluids/ </a:t>
            </a:r>
            <a:r>
              <a:rPr lang="en-GB" dirty="0" err="1"/>
              <a:t>ax</a:t>
            </a:r>
            <a:r>
              <a:rPr lang="en-GB" dirty="0"/>
              <a:t>/ tetanus </a:t>
            </a:r>
          </a:p>
          <a:p>
            <a:r>
              <a:rPr lang="en-GB" dirty="0"/>
              <a:t>Airway management</a:t>
            </a:r>
          </a:p>
          <a:p>
            <a:r>
              <a:rPr lang="en-GB" dirty="0"/>
              <a:t>Input output charting</a:t>
            </a:r>
          </a:p>
          <a:p>
            <a:r>
              <a:rPr lang="en-GB" dirty="0" err="1"/>
              <a:t>Vte</a:t>
            </a:r>
            <a:endParaRPr lang="en-GB" dirty="0"/>
          </a:p>
          <a:p>
            <a:r>
              <a:rPr lang="en-GB" dirty="0"/>
              <a:t>Other injuries</a:t>
            </a:r>
          </a:p>
          <a:p>
            <a:r>
              <a:rPr lang="en-GB" dirty="0"/>
              <a:t>Plastics </a:t>
            </a:r>
            <a:r>
              <a:rPr lang="en-GB" dirty="0" err="1"/>
              <a:t>ortho</a:t>
            </a:r>
            <a:r>
              <a:rPr lang="en-GB" dirty="0"/>
              <a:t> </a:t>
            </a:r>
            <a:r>
              <a:rPr lang="en-GB" dirty="0" err="1"/>
              <a:t>itu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776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Burns of special areas</a:t>
            </a:r>
            <a:br>
              <a:rPr lang="en-US" dirty="0"/>
            </a:br>
            <a:r>
              <a:rPr lang="en-US" dirty="0"/>
              <a:t>of the body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2204864"/>
            <a:ext cx="6400800" cy="2438400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Face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Mouth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Neck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Hands and feet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Genitalia</a:t>
            </a:r>
          </a:p>
          <a:p>
            <a:pPr algn="l">
              <a:buFont typeface="Wingdings" pitchFamily="2" charset="2"/>
              <a:buChar char="n"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/>
              <a:t>Face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8077200" cy="4953000"/>
          </a:xfrm>
        </p:spPr>
        <p:txBody>
          <a:bodyPr>
            <a:normAutofit lnSpcReduction="10000"/>
          </a:bodyPr>
          <a:lstStyle/>
          <a:p>
            <a:pPr marL="398463"/>
            <a:r>
              <a:rPr lang="en-US" sz="2800" dirty="0"/>
              <a:t>Be </a:t>
            </a:r>
            <a:r>
              <a:rPr lang="en-US" sz="2800" b="0" dirty="0"/>
              <a:t>VERY</a:t>
            </a:r>
            <a:r>
              <a:rPr lang="en-US" sz="2800" dirty="0"/>
              <a:t> concerned for the airway!!</a:t>
            </a:r>
          </a:p>
          <a:p>
            <a:pPr marL="398463"/>
            <a:r>
              <a:rPr lang="en-US" sz="2800" dirty="0"/>
              <a:t>Inhalation injuries</a:t>
            </a:r>
          </a:p>
          <a:p>
            <a:pPr marL="398463"/>
            <a:r>
              <a:rPr lang="en-US" sz="2800" dirty="0"/>
              <a:t>Eyelids, lips and ears often swell alarmingly</a:t>
            </a:r>
          </a:p>
          <a:p>
            <a:pPr marL="398463"/>
            <a:r>
              <a:rPr lang="en-US" sz="2800" dirty="0"/>
              <a:t>Worse the next day /6hrs later</a:t>
            </a:r>
          </a:p>
          <a:p>
            <a:pPr marL="398463"/>
            <a:r>
              <a:rPr lang="en-US" sz="2800" dirty="0"/>
              <a:t>Improve daily thereafter</a:t>
            </a:r>
          </a:p>
          <a:p>
            <a:pPr marL="398463"/>
            <a:r>
              <a:rPr lang="en-US" sz="2800" dirty="0"/>
              <a:t>Cleanse eyes with warm water or saline.  </a:t>
            </a:r>
          </a:p>
          <a:p>
            <a:pPr marL="398463"/>
            <a:r>
              <a:rPr lang="en-US" sz="2800" dirty="0"/>
              <a:t>Apply antibiotic ointment or liquid tears until lids are no longer swollen shut</a:t>
            </a:r>
          </a:p>
          <a:p>
            <a:pPr marL="398463"/>
            <a:r>
              <a:rPr lang="en-US" sz="2800" dirty="0"/>
              <a:t>Ophthalmology referral</a:t>
            </a:r>
          </a:p>
          <a:p>
            <a:pPr marL="398463"/>
            <a:r>
              <a:rPr lang="en-US" sz="2800" dirty="0" err="1"/>
              <a:t>Polyfax</a:t>
            </a:r>
            <a:r>
              <a:rPr lang="en-US" sz="2800" dirty="0"/>
              <a:t> cream/ointment to face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vicburns.org.au/images/img-primary-surve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5438"/>
            <a:ext cx="4896544" cy="652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803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Inhalation Injury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Smoke</a:t>
            </a:r>
          </a:p>
          <a:p>
            <a:r>
              <a:rPr lang="en-GB" dirty="0"/>
              <a:t>Household agents </a:t>
            </a:r>
            <a:r>
              <a:rPr lang="en-GB" dirty="0" err="1"/>
              <a:t>eg</a:t>
            </a:r>
            <a:r>
              <a:rPr lang="en-GB" dirty="0"/>
              <a:t> bleach</a:t>
            </a:r>
          </a:p>
          <a:p>
            <a:r>
              <a:rPr lang="en-GB" dirty="0"/>
              <a:t>Industrial gases</a:t>
            </a:r>
          </a:p>
          <a:p>
            <a:r>
              <a:rPr lang="en-GB" dirty="0"/>
              <a:t>Airway irritation, oedema, </a:t>
            </a:r>
            <a:r>
              <a:rPr lang="en-GB" dirty="0" err="1"/>
              <a:t>tracheitis</a:t>
            </a:r>
            <a:r>
              <a:rPr lang="en-GB" dirty="0"/>
              <a:t>, bronchitis</a:t>
            </a:r>
          </a:p>
          <a:p>
            <a:r>
              <a:rPr lang="en-GB" dirty="0"/>
              <a:t>ARDS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802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Escharotomy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Deep circumferential burns</a:t>
            </a:r>
          </a:p>
          <a:p>
            <a:pPr lvl="1"/>
            <a:r>
              <a:rPr lang="en-GB" dirty="0"/>
              <a:t> Neck/ Limb/ Chest</a:t>
            </a:r>
          </a:p>
          <a:p>
            <a:r>
              <a:rPr lang="en-GB" dirty="0"/>
              <a:t>Consult Burns Unit first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4736157"/>
            <a:ext cx="77628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3" y="2204864"/>
            <a:ext cx="77628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3" y="-378737"/>
            <a:ext cx="7769869" cy="258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222" y="548680"/>
            <a:ext cx="9408442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Burns</a:t>
            </a:r>
          </a:p>
          <a:p>
            <a:pPr lvl="1"/>
            <a:r>
              <a:rPr lang="en-GB" dirty="0"/>
              <a:t>Injuries caused by direct or indirect contact with heat, </a:t>
            </a:r>
            <a:r>
              <a:rPr lang="en-GB" dirty="0" err="1"/>
              <a:t>friction,electrical</a:t>
            </a:r>
            <a:r>
              <a:rPr lang="en-GB" dirty="0"/>
              <a:t> current, radiation, or chemical agents</a:t>
            </a:r>
          </a:p>
        </p:txBody>
      </p:sp>
    </p:spTree>
    <p:extLst>
      <p:ext uri="{BB962C8B-B14F-4D97-AF65-F5344CB8AC3E}">
        <p14:creationId xmlns:p14="http://schemas.microsoft.com/office/powerpoint/2010/main" val="5048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.medscape.com/pi/emed/ckb/clinical_procedures/79926-79936-80583-1675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7098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Chemical Burns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Brush first if powder</a:t>
            </a:r>
          </a:p>
          <a:p>
            <a:r>
              <a:rPr lang="en-GB" dirty="0"/>
              <a:t>Wash with water ++, 20-30mins</a:t>
            </a:r>
          </a:p>
          <a:p>
            <a:r>
              <a:rPr lang="en-GB" dirty="0"/>
              <a:t>DO NOT use neutralising agents</a:t>
            </a:r>
          </a:p>
          <a:p>
            <a:r>
              <a:rPr lang="en-GB" dirty="0"/>
              <a:t>Alkali worse than acid</a:t>
            </a:r>
          </a:p>
          <a:p>
            <a:r>
              <a:rPr lang="en-GB" dirty="0"/>
              <a:t>Liquefactive vs coagulative necrosis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Electrical Burns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Current kills, voltage simply determines whether current can enter the body Ohm’s law: I=V/R </a:t>
            </a:r>
          </a:p>
          <a:p>
            <a:r>
              <a:rPr lang="en-GB" dirty="0"/>
              <a:t>Electrical follows shortest path </a:t>
            </a:r>
          </a:p>
          <a:p>
            <a:r>
              <a:rPr lang="en-GB" dirty="0"/>
              <a:t>Low Voltage usually cannot enter body unless:</a:t>
            </a:r>
          </a:p>
          <a:p>
            <a:pPr lvl="1"/>
            <a:r>
              <a:rPr lang="en-GB" dirty="0"/>
              <a:t>Skin is broken </a:t>
            </a:r>
          </a:p>
          <a:p>
            <a:pPr lvl="1"/>
            <a:r>
              <a:rPr lang="en-GB" dirty="0"/>
              <a:t>Moist (follows blood vessels/nerves) </a:t>
            </a:r>
          </a:p>
          <a:p>
            <a:r>
              <a:rPr lang="en-GB" dirty="0"/>
              <a:t>High Voltage easily overcomes resistance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Electrical Burns </a:t>
            </a:r>
            <a:r>
              <a:rPr lang="en-GB" dirty="0" err="1"/>
              <a:t>Pathophysiology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Most damage done is due to heat </a:t>
            </a:r>
          </a:p>
          <a:p>
            <a:r>
              <a:rPr lang="en-GB" dirty="0"/>
              <a:t>External Burn </a:t>
            </a:r>
          </a:p>
          <a:p>
            <a:r>
              <a:rPr lang="en-GB" dirty="0"/>
              <a:t>Internal Burn </a:t>
            </a:r>
          </a:p>
          <a:p>
            <a:r>
              <a:rPr lang="en-GB" dirty="0"/>
              <a:t>Musculoskeletal injury </a:t>
            </a:r>
          </a:p>
          <a:p>
            <a:r>
              <a:rPr lang="en-GB" dirty="0"/>
              <a:t>Cardiovascular injury </a:t>
            </a:r>
          </a:p>
          <a:p>
            <a:r>
              <a:rPr lang="en-GB" dirty="0"/>
              <a:t>Respiratory injury </a:t>
            </a:r>
          </a:p>
          <a:p>
            <a:r>
              <a:rPr lang="en-GB" dirty="0"/>
              <a:t>Neurologic injury </a:t>
            </a:r>
          </a:p>
          <a:p>
            <a:r>
              <a:rPr lang="en-GB" dirty="0" err="1"/>
              <a:t>Rhabdomyolysis</a:t>
            </a:r>
            <a:r>
              <a:rPr lang="en-GB" dirty="0"/>
              <a:t> and Renal injury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Electrical Burn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Make sure current is off</a:t>
            </a:r>
          </a:p>
          <a:p>
            <a:pPr lvl="0"/>
            <a:r>
              <a:rPr lang="en-GB" dirty="0"/>
              <a:t>Lightning hazards </a:t>
            </a:r>
          </a:p>
          <a:p>
            <a:pPr lvl="0"/>
            <a:r>
              <a:rPr lang="en-GB" dirty="0"/>
              <a:t>ABC’s Ventilate and perform CPR as needed</a:t>
            </a:r>
          </a:p>
          <a:p>
            <a:pPr lvl="0"/>
            <a:r>
              <a:rPr lang="en-GB" dirty="0"/>
              <a:t>Oxygen ECG monitoring </a:t>
            </a:r>
          </a:p>
          <a:p>
            <a:pPr lvl="0"/>
            <a:r>
              <a:rPr lang="en-GB" dirty="0"/>
              <a:t>Treat dysrhythmias</a:t>
            </a:r>
          </a:p>
          <a:p>
            <a:pPr lvl="0"/>
            <a:r>
              <a:rPr lang="en-GB" dirty="0"/>
              <a:t>Rhabdomyolysis Considerations Fluid? </a:t>
            </a:r>
          </a:p>
          <a:p>
            <a:pPr lvl="0"/>
            <a:r>
              <a:rPr lang="en-GB" dirty="0"/>
              <a:t>Assess for additional injuries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Radiation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Waves or particles of energy that are emitted from radioactive sources </a:t>
            </a:r>
          </a:p>
          <a:p>
            <a:r>
              <a:rPr lang="el-GR" dirty="0"/>
              <a:t>α</a:t>
            </a:r>
            <a:r>
              <a:rPr lang="en-GB" dirty="0"/>
              <a:t> radiation large</a:t>
            </a:r>
          </a:p>
          <a:p>
            <a:pPr lvl="1"/>
            <a:r>
              <a:rPr lang="en-GB" dirty="0"/>
              <a:t> travel a short distance</a:t>
            </a:r>
          </a:p>
          <a:p>
            <a:pPr lvl="1"/>
            <a:r>
              <a:rPr lang="en-GB" dirty="0"/>
              <a:t>minimal penetration</a:t>
            </a:r>
          </a:p>
          <a:p>
            <a:pPr lvl="1"/>
            <a:r>
              <a:rPr lang="en-GB" dirty="0"/>
              <a:t> inhaled , ingested or absorbed </a:t>
            </a:r>
          </a:p>
          <a:p>
            <a:r>
              <a:rPr lang="el-GR" dirty="0"/>
              <a:t>β</a:t>
            </a:r>
            <a:r>
              <a:rPr lang="en-GB" dirty="0"/>
              <a:t> radiation small</a:t>
            </a:r>
          </a:p>
          <a:p>
            <a:pPr lvl="1"/>
            <a:r>
              <a:rPr lang="en-GB" dirty="0"/>
              <a:t> more energy</a:t>
            </a:r>
          </a:p>
          <a:p>
            <a:pPr lvl="1"/>
            <a:r>
              <a:rPr lang="en-GB" dirty="0"/>
              <a:t> more penetrating ability </a:t>
            </a:r>
          </a:p>
          <a:p>
            <a:pPr lvl="1"/>
            <a:r>
              <a:rPr lang="en-GB" dirty="0"/>
              <a:t>enter thru damaged skin, ingestion or inhalation </a:t>
            </a:r>
          </a:p>
          <a:p>
            <a:r>
              <a:rPr lang="el-GR" dirty="0"/>
              <a:t>γ</a:t>
            </a:r>
            <a:r>
              <a:rPr lang="en-GB" dirty="0"/>
              <a:t> radiation &amp; X-rays </a:t>
            </a:r>
          </a:p>
          <a:p>
            <a:pPr lvl="1"/>
            <a:r>
              <a:rPr lang="en-GB" dirty="0"/>
              <a:t>most dangerous penetrating </a:t>
            </a:r>
          </a:p>
          <a:p>
            <a:pPr lvl="1"/>
            <a:r>
              <a:rPr lang="en-GB" dirty="0"/>
              <a:t>may produce localized skin burns and extensive internal damage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Whom to Refer?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FTB &gt;5%</a:t>
            </a:r>
          </a:p>
          <a:p>
            <a:r>
              <a:rPr lang="en-GB" dirty="0"/>
              <a:t>Electrical + Chemical</a:t>
            </a:r>
          </a:p>
          <a:p>
            <a:r>
              <a:rPr lang="en-GB" dirty="0"/>
              <a:t>Inhalational</a:t>
            </a:r>
          </a:p>
          <a:p>
            <a:r>
              <a:rPr lang="en-GB" dirty="0"/>
              <a:t>Involving special areas (hands/feet/face/genitalia)</a:t>
            </a:r>
          </a:p>
          <a:p>
            <a:r>
              <a:rPr lang="en-GB" dirty="0"/>
              <a:t>PTB &gt;15% (&gt;10% if age &lt;10 or &gt; 50)</a:t>
            </a:r>
          </a:p>
          <a:p>
            <a:r>
              <a:rPr lang="en-GB" dirty="0"/>
              <a:t>Other serious coexistent medical illnesses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A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Non-accidental injury – a possibility</a:t>
            </a:r>
          </a:p>
          <a:p>
            <a:r>
              <a:rPr lang="en-GB" dirty="0"/>
              <a:t>“Glove and stocking” scalds, or artefact shape burns</a:t>
            </a:r>
          </a:p>
          <a:p>
            <a:r>
              <a:rPr lang="en-GB" dirty="0"/>
              <a:t>Be alert abuse or neglect</a:t>
            </a:r>
          </a:p>
          <a:p>
            <a:r>
              <a:rPr lang="en-GB" dirty="0"/>
              <a:t>ABCD’S, SOCIAL SERVICES THEN PAEDS!!!!!!!!!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Follow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burns within 24-48 hours, except minor superficial burns</a:t>
            </a:r>
          </a:p>
          <a:p>
            <a:r>
              <a:rPr lang="en-GB" dirty="0"/>
              <a:t>Patient advice re-infection and return if any</a:t>
            </a:r>
          </a:p>
          <a:p>
            <a:r>
              <a:rPr lang="en-GB" dirty="0"/>
              <a:t>Systemic upset/fever (staphylococcal sepsis)</a:t>
            </a:r>
          </a:p>
          <a:p>
            <a:r>
              <a:rPr lang="en-GB" dirty="0"/>
              <a:t>May still need referral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Local and systemic effects of burns</a:t>
            </a:r>
          </a:p>
          <a:p>
            <a:r>
              <a:rPr lang="en-GB" dirty="0"/>
              <a:t>Superficial, Partial thickness and Full thickness in depth</a:t>
            </a:r>
          </a:p>
          <a:p>
            <a:r>
              <a:rPr lang="en-GB" dirty="0"/>
              <a:t>Assess surface Area</a:t>
            </a:r>
          </a:p>
          <a:p>
            <a:r>
              <a:rPr lang="en-GB" dirty="0"/>
              <a:t>ABCD then IV fluids 4ml/kg/%</a:t>
            </a:r>
          </a:p>
          <a:p>
            <a:r>
              <a:rPr lang="en-GB" dirty="0"/>
              <a:t>Don’t forget analgesia/ tetanus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Anatomy Physiology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5430" y="1700808"/>
            <a:ext cx="425037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426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Largest organ-15% BW</a:t>
            </a:r>
          </a:p>
          <a:p>
            <a:r>
              <a:rPr lang="en-GB" dirty="0"/>
              <a:t>1.5-2 m</a:t>
            </a:r>
            <a:r>
              <a:rPr lang="en-GB" baseline="30000" dirty="0"/>
              <a:t>2</a:t>
            </a:r>
          </a:p>
          <a:p>
            <a:r>
              <a:rPr lang="en-GB" dirty="0"/>
              <a:t>Most 2-3mm thick</a:t>
            </a:r>
          </a:p>
          <a:p>
            <a:r>
              <a:rPr lang="en-GB" dirty="0"/>
              <a:t>Temperature </a:t>
            </a:r>
            <a:r>
              <a:rPr lang="en-GB" dirty="0" err="1"/>
              <a:t>Reg</a:t>
            </a:r>
            <a:endParaRPr lang="en-GB" dirty="0"/>
          </a:p>
          <a:p>
            <a:r>
              <a:rPr lang="en-GB" dirty="0"/>
              <a:t>Immune</a:t>
            </a:r>
          </a:p>
          <a:p>
            <a:r>
              <a:rPr lang="en-GB" dirty="0"/>
              <a:t>Vitamin D</a:t>
            </a:r>
          </a:p>
          <a:p>
            <a:r>
              <a:rPr lang="en-GB" dirty="0"/>
              <a:t>Sensation</a:t>
            </a:r>
          </a:p>
          <a:p>
            <a:r>
              <a:rPr lang="en-GB" dirty="0"/>
              <a:t>Water retention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555776" cy="329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54982"/>
            <a:ext cx="2555776" cy="362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744" y="3414837"/>
            <a:ext cx="2483768" cy="3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2260" y="0"/>
            <a:ext cx="249174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203848" y="1124744"/>
            <a:ext cx="295232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dirty="0"/>
              <a:t>Types</a:t>
            </a:r>
          </a:p>
          <a:p>
            <a:r>
              <a:rPr lang="en-GB" sz="4000" dirty="0"/>
              <a:t>Thermal</a:t>
            </a:r>
          </a:p>
          <a:p>
            <a:r>
              <a:rPr lang="en-GB" sz="4000" dirty="0"/>
              <a:t>Chemical</a:t>
            </a:r>
          </a:p>
          <a:p>
            <a:r>
              <a:rPr lang="en-GB" sz="4000" dirty="0"/>
              <a:t>Friction</a:t>
            </a:r>
          </a:p>
          <a:p>
            <a:r>
              <a:rPr lang="en-GB" sz="4000" dirty="0"/>
              <a:t>Radiation</a:t>
            </a:r>
          </a:p>
          <a:p>
            <a:r>
              <a:rPr lang="en-GB" sz="4000" dirty="0"/>
              <a:t>Electrical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6345" y="5373216"/>
            <a:ext cx="2787812" cy="143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Causes of death in burn patients</a:t>
            </a:r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Circulation: “failure of resuscitation”</a:t>
            </a:r>
          </a:p>
          <a:p>
            <a:pPr lvl="1" eaLnBrk="1" hangingPunct="1">
              <a:defRPr/>
            </a:pPr>
            <a:r>
              <a:rPr lang="en-US" dirty="0"/>
              <a:t>Cardiovascular collapse, or acute MI</a:t>
            </a:r>
          </a:p>
          <a:p>
            <a:pPr lvl="1" eaLnBrk="1" hangingPunct="1">
              <a:defRPr/>
            </a:pPr>
            <a:r>
              <a:rPr lang="en-US" dirty="0"/>
              <a:t>Acute renal failure</a:t>
            </a:r>
          </a:p>
          <a:p>
            <a:pPr lvl="1" eaLnBrk="1" hangingPunct="1">
              <a:defRPr/>
            </a:pPr>
            <a:r>
              <a:rPr lang="en-US" dirty="0"/>
              <a:t>Other end organ failure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Missed non-thermal injury</a:t>
            </a:r>
          </a:p>
          <a:p>
            <a:pPr eaLnBrk="1" hangingPunct="1">
              <a:defRPr/>
            </a:pPr>
            <a:r>
              <a:rPr lang="en-US" dirty="0"/>
              <a:t>Airway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Primary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Airway / Breathing</a:t>
            </a:r>
          </a:p>
          <a:p>
            <a:r>
              <a:rPr lang="en-GB" dirty="0"/>
              <a:t>Assume cervical spine injury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3200" dirty="0"/>
              <a:t>Effects of facial/</a:t>
            </a:r>
            <a:r>
              <a:rPr lang="en-GB" sz="3200" dirty="0" err="1"/>
              <a:t>mandibular</a:t>
            </a:r>
            <a:r>
              <a:rPr lang="en-GB" sz="3200" dirty="0"/>
              <a:t> fracture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3200" dirty="0"/>
              <a:t>Laryngeal/tracheal injury</a:t>
            </a:r>
          </a:p>
          <a:p>
            <a:pPr lvl="1"/>
            <a:r>
              <a:rPr lang="en-GB" sz="3200" dirty="0"/>
              <a:t> </a:t>
            </a:r>
            <a:r>
              <a:rPr lang="en-GB" sz="3200" dirty="0" err="1"/>
              <a:t>ecchymosis</a:t>
            </a:r>
            <a:r>
              <a:rPr lang="en-GB" sz="3200" dirty="0"/>
              <a:t>, hoarseness, </a:t>
            </a:r>
            <a:r>
              <a:rPr lang="en-GB" sz="3200" dirty="0" err="1"/>
              <a:t>edema</a:t>
            </a:r>
            <a:r>
              <a:rPr lang="en-GB" sz="3200" dirty="0"/>
              <a:t>, subcutaneous air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3200" dirty="0"/>
              <a:t>Flail chest from rib fractures </a:t>
            </a:r>
            <a:r>
              <a:rPr lang="en-GB" sz="3200" dirty="0" err="1"/>
              <a:t>Pneumo</a:t>
            </a:r>
            <a:r>
              <a:rPr lang="en-GB" sz="3200" dirty="0"/>
              <a:t>- / </a:t>
            </a:r>
            <a:r>
              <a:rPr lang="en-GB" sz="3200" dirty="0" err="1"/>
              <a:t>hemothoraces</a:t>
            </a:r>
            <a:endParaRPr lang="en-GB" sz="32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3200" dirty="0"/>
              <a:t>Potential airway involvement </a:t>
            </a:r>
          </a:p>
          <a:p>
            <a:pPr marL="742950" lvl="2" indent="-342900"/>
            <a:r>
              <a:rPr lang="en-GB" dirty="0"/>
              <a:t>soot or singing involving mouth, nose, hair, face, facial hair coughing, black sputum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Circulation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534400" cy="2590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Record </a:t>
            </a:r>
            <a:r>
              <a:rPr lang="en-US" b="0" dirty="0"/>
              <a:t>vital signs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Check distal </a:t>
            </a:r>
            <a:r>
              <a:rPr lang="en-US" b="0" dirty="0"/>
              <a:t>pulses</a:t>
            </a:r>
            <a:r>
              <a:rPr lang="en-US" dirty="0"/>
              <a:t> and </a:t>
            </a:r>
            <a:r>
              <a:rPr lang="en-US" b="0" dirty="0"/>
              <a:t>nail beds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3200" dirty="0"/>
              <a:t>Keep warm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Loss of skin impairs ability to retain heat and fluids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Being cold will cause vasoconstriction</a:t>
            </a:r>
          </a:p>
          <a:p>
            <a:pPr>
              <a:lnSpc>
                <a:spcPct val="90000"/>
              </a:lnSpc>
            </a:pPr>
            <a:r>
              <a:rPr lang="en-US" dirty="0"/>
              <a:t>Monitor </a:t>
            </a:r>
            <a:r>
              <a:rPr lang="en-US" b="0" dirty="0"/>
              <a:t>urine output</a:t>
            </a:r>
            <a:r>
              <a:rPr lang="en-US" dirty="0"/>
              <a:t> (large burns, insert catheter for urine output). 30-50ml/</a:t>
            </a:r>
            <a:r>
              <a:rPr lang="en-US" dirty="0" err="1"/>
              <a:t>hr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When available, monitor electrolytes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Neuro status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86800" cy="1600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The burn itself does not alter the level of consciousness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If patient is not alert, think of other causes:</a:t>
            </a:r>
          </a:p>
          <a:p>
            <a:pPr lvl="1">
              <a:lnSpc>
                <a:spcPct val="90000"/>
              </a:lnSpc>
            </a:pPr>
            <a:r>
              <a:rPr lang="en-US" sz="3600" dirty="0" err="1"/>
              <a:t>hypovolemia</a:t>
            </a:r>
            <a:endParaRPr lang="en-US" sz="3600" dirty="0"/>
          </a:p>
          <a:p>
            <a:pPr lvl="1">
              <a:lnSpc>
                <a:spcPct val="90000"/>
              </a:lnSpc>
            </a:pPr>
            <a:r>
              <a:rPr lang="en-US" sz="3600" dirty="0"/>
              <a:t>carbon monoxide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head injury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Don’t allow swollen eyelids to prevent you from examining the pupils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Test sensation and motion in burned extremities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6609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1029</Words>
  <Application>Microsoft Office PowerPoint</Application>
  <PresentationFormat>On-screen Show (4:3)</PresentationFormat>
  <Paragraphs>229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Office Theme</vt:lpstr>
      <vt:lpstr>Burns and its Management</vt:lpstr>
      <vt:lpstr>Contents</vt:lpstr>
      <vt:lpstr>Definition</vt:lpstr>
      <vt:lpstr>Anatomy Physiology</vt:lpstr>
      <vt:lpstr>PowerPoint Presentation</vt:lpstr>
      <vt:lpstr>Causes of death in burn patients</vt:lpstr>
      <vt:lpstr>Primary Assessment</vt:lpstr>
      <vt:lpstr>Circulation</vt:lpstr>
      <vt:lpstr>Neuro status</vt:lpstr>
      <vt:lpstr>Local/Systemic Effects</vt:lpstr>
      <vt:lpstr>Zones of Burn Wounds </vt:lpstr>
      <vt:lpstr>PowerPoint Presentation</vt:lpstr>
      <vt:lpstr>PowerPoint Presentation</vt:lpstr>
      <vt:lpstr>PowerPoint Presentation</vt:lpstr>
      <vt:lpstr>Superficial</vt:lpstr>
      <vt:lpstr>Partial thickness burns</vt:lpstr>
      <vt:lpstr>Full thickness </vt:lpstr>
      <vt:lpstr>Management</vt:lpstr>
      <vt:lpstr>Assessment</vt:lpstr>
      <vt:lpstr>Lund and Browder chart</vt:lpstr>
      <vt:lpstr>IV fluids-Parkland</vt:lpstr>
      <vt:lpstr>Management </vt:lpstr>
      <vt:lpstr>Burns of special areas of the body</vt:lpstr>
      <vt:lpstr>Face</vt:lpstr>
      <vt:lpstr>PowerPoint Presentation</vt:lpstr>
      <vt:lpstr>Inhalation Injury</vt:lpstr>
      <vt:lpstr>Escharotomy</vt:lpstr>
      <vt:lpstr>PowerPoint Presentation</vt:lpstr>
      <vt:lpstr>PowerPoint Presentation</vt:lpstr>
      <vt:lpstr>PowerPoint Presentation</vt:lpstr>
      <vt:lpstr>Chemical Burns</vt:lpstr>
      <vt:lpstr>Electrical Burns</vt:lpstr>
      <vt:lpstr>Electrical Burns Pathophysiology</vt:lpstr>
      <vt:lpstr>Electrical Burn Management</vt:lpstr>
      <vt:lpstr>Radiation Exposure</vt:lpstr>
      <vt:lpstr>Whom to Refer?</vt:lpstr>
      <vt:lpstr>IN A CHILD</vt:lpstr>
      <vt:lpstr>Follow Up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Burns and its management</dc:title>
  <dc:creator>riad and sayf</dc:creator>
  <cp:lastModifiedBy>Riad Hosein</cp:lastModifiedBy>
  <cp:revision>57</cp:revision>
  <dcterms:created xsi:type="dcterms:W3CDTF">2012-01-25T21:13:51Z</dcterms:created>
  <dcterms:modified xsi:type="dcterms:W3CDTF">2016-07-15T09:20:42Z</dcterms:modified>
</cp:coreProperties>
</file>